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65" r:id="rId3"/>
    <p:sldId id="260" r:id="rId4"/>
    <p:sldId id="263" r:id="rId5"/>
    <p:sldId id="261" r:id="rId6"/>
    <p:sldId id="264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806" y="31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922260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74350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53245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31318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21237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05939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02342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724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99840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83446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3065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41148E-802E-43AD-A69B-111292313692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93AFCE-791E-4CCF-A72E-68E20111BAD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3371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395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AuthenticationManager</a:t>
            </a:r>
            <a:r>
              <a:rPr lang="en-GB" dirty="0"/>
              <a:t> API</a:t>
            </a:r>
          </a:p>
        </p:txBody>
      </p:sp>
      <p:sp>
        <p:nvSpPr>
          <p:cNvPr id="5" name="Rectangle 4"/>
          <p:cNvSpPr/>
          <p:nvPr/>
        </p:nvSpPr>
        <p:spPr>
          <a:xfrm>
            <a:off x="41399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AuthorizationManager</a:t>
            </a:r>
            <a:r>
              <a:rPr lang="en-GB" dirty="0"/>
              <a:t> API</a:t>
            </a:r>
          </a:p>
        </p:txBody>
      </p:sp>
      <p:sp>
        <p:nvSpPr>
          <p:cNvPr id="8" name="Rectangle 7"/>
          <p:cNvSpPr/>
          <p:nvPr/>
        </p:nvSpPr>
        <p:spPr>
          <a:xfrm>
            <a:off x="539552" y="1196752"/>
            <a:ext cx="6984776" cy="792088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/>
              <a:t> </a:t>
            </a:r>
            <a:r>
              <a:rPr lang="en-GB" dirty="0" err="1"/>
              <a:t>ShiroAuthenticatorOrAuthorizor</a:t>
            </a:r>
            <a:endParaRPr lang="en-GB" dirty="0"/>
          </a:p>
        </p:txBody>
      </p:sp>
      <p:sp>
        <p:nvSpPr>
          <p:cNvPr id="2" name="Left Arrow 1"/>
          <p:cNvSpPr/>
          <p:nvPr/>
        </p:nvSpPr>
        <p:spPr>
          <a:xfrm rot="16200000" flipV="1">
            <a:off x="1997714" y="98630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Left Arrow 13"/>
          <p:cNvSpPr/>
          <p:nvPr/>
        </p:nvSpPr>
        <p:spPr>
          <a:xfrm rot="16200000" flipV="1">
            <a:off x="5616116" y="6529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9164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395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AuthenticationManager</a:t>
            </a:r>
            <a:r>
              <a:rPr lang="en-GB" dirty="0"/>
              <a:t> API</a:t>
            </a:r>
          </a:p>
        </p:txBody>
      </p:sp>
      <p:sp>
        <p:nvSpPr>
          <p:cNvPr id="5" name="Rectangle 4"/>
          <p:cNvSpPr/>
          <p:nvPr/>
        </p:nvSpPr>
        <p:spPr>
          <a:xfrm>
            <a:off x="41399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AuthorizationManager</a:t>
            </a:r>
            <a:r>
              <a:rPr lang="en-GB" dirty="0"/>
              <a:t> API</a:t>
            </a:r>
          </a:p>
        </p:txBody>
      </p:sp>
      <p:sp>
        <p:nvSpPr>
          <p:cNvPr id="6" name="Rectangle 5"/>
          <p:cNvSpPr/>
          <p:nvPr/>
        </p:nvSpPr>
        <p:spPr>
          <a:xfrm>
            <a:off x="539552" y="2204864"/>
            <a:ext cx="3384376" cy="576064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/>
              <a:t>Shiro’s</a:t>
            </a:r>
            <a:br>
              <a:rPr lang="en-GB" dirty="0"/>
            </a:br>
            <a:r>
              <a:rPr lang="en-GB" dirty="0"/>
              <a:t>Realm API</a:t>
            </a:r>
          </a:p>
        </p:txBody>
      </p:sp>
      <p:sp>
        <p:nvSpPr>
          <p:cNvPr id="7" name="Rectangle 6"/>
          <p:cNvSpPr/>
          <p:nvPr/>
        </p:nvSpPr>
        <p:spPr>
          <a:xfrm>
            <a:off x="539552" y="2852936"/>
            <a:ext cx="338437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/>
              <a:t>Shiro’s</a:t>
            </a:r>
            <a:br>
              <a:rPr lang="en-GB" dirty="0"/>
            </a:br>
            <a:r>
              <a:rPr lang="en-GB" dirty="0" err="1"/>
              <a:t>IniRealm</a:t>
            </a:r>
            <a:r>
              <a:rPr lang="en-GB" dirty="0"/>
              <a:t> </a:t>
            </a:r>
            <a:r>
              <a:rPr lang="en-GB" dirty="0" err="1"/>
              <a:t>Impl</a:t>
            </a:r>
            <a:endParaRPr lang="en-GB" dirty="0"/>
          </a:p>
        </p:txBody>
      </p:sp>
      <p:sp>
        <p:nvSpPr>
          <p:cNvPr id="8" name="Rectangle 7"/>
          <p:cNvSpPr/>
          <p:nvPr/>
        </p:nvSpPr>
        <p:spPr>
          <a:xfrm>
            <a:off x="539552" y="1196752"/>
            <a:ext cx="6984776" cy="792088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/>
              <a:t> </a:t>
            </a:r>
            <a:r>
              <a:rPr lang="en-GB" dirty="0" err="1"/>
              <a:t>ShiroAuthenticatorOrAuthorizor</a:t>
            </a:r>
            <a:endParaRPr lang="en-GB" dirty="0"/>
          </a:p>
        </p:txBody>
      </p:sp>
      <p:sp>
        <p:nvSpPr>
          <p:cNvPr id="12" name="Rectangle 11"/>
          <p:cNvSpPr/>
          <p:nvPr/>
        </p:nvSpPr>
        <p:spPr>
          <a:xfrm>
            <a:off x="4139952" y="2204864"/>
            <a:ext cx="3384376" cy="576064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i="1" dirty="0"/>
              <a:t>&lt;&lt;request-scoped&gt;&gt;</a:t>
            </a:r>
            <a:br>
              <a:rPr lang="en-GB" sz="1400" i="1" dirty="0"/>
            </a:br>
            <a:r>
              <a:rPr lang="en-GB" dirty="0"/>
              <a:t>Subject</a:t>
            </a:r>
          </a:p>
        </p:txBody>
      </p:sp>
      <p:sp>
        <p:nvSpPr>
          <p:cNvPr id="9" name="Flowchart: Document 8"/>
          <p:cNvSpPr/>
          <p:nvPr/>
        </p:nvSpPr>
        <p:spPr>
          <a:xfrm>
            <a:off x="1259632" y="4005064"/>
            <a:ext cx="1800200" cy="864096"/>
          </a:xfrm>
          <a:prstGeom prst="flowChartDocumen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WEBINF/shiro.ini</a:t>
            </a:r>
          </a:p>
        </p:txBody>
      </p:sp>
      <p:sp>
        <p:nvSpPr>
          <p:cNvPr id="2" name="Left Arrow 1"/>
          <p:cNvSpPr/>
          <p:nvPr/>
        </p:nvSpPr>
        <p:spPr>
          <a:xfrm rot="16200000" flipV="1">
            <a:off x="1997714" y="98630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" name="Left Arrow 9"/>
          <p:cNvSpPr/>
          <p:nvPr/>
        </p:nvSpPr>
        <p:spPr>
          <a:xfrm rot="16200000" flipV="1">
            <a:off x="1997714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Left Arrow 13"/>
          <p:cNvSpPr/>
          <p:nvPr/>
        </p:nvSpPr>
        <p:spPr>
          <a:xfrm rot="16200000" flipV="1">
            <a:off x="5616116" y="6529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Circular Arrow 14"/>
          <p:cNvSpPr/>
          <p:nvPr/>
        </p:nvSpPr>
        <p:spPr>
          <a:xfrm rot="21254895" flipV="1">
            <a:off x="3545886" y="2199048"/>
            <a:ext cx="972108" cy="1080120"/>
          </a:xfrm>
          <a:prstGeom prst="circularArrow">
            <a:avLst>
              <a:gd name="adj1" fmla="val 12500"/>
              <a:gd name="adj2" fmla="val 1142319"/>
              <a:gd name="adj3" fmla="val 20457681"/>
              <a:gd name="adj4" fmla="val 13928008"/>
              <a:gd name="adj5" fmla="val 12500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Left Arrow 15"/>
          <p:cNvSpPr/>
          <p:nvPr/>
        </p:nvSpPr>
        <p:spPr>
          <a:xfrm rot="16200000" flipV="1">
            <a:off x="5625572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Up-Down Arrow 16"/>
          <p:cNvSpPr/>
          <p:nvPr/>
        </p:nvSpPr>
        <p:spPr>
          <a:xfrm flipV="1">
            <a:off x="1997714" y="3501008"/>
            <a:ext cx="432048" cy="612068"/>
          </a:xfrm>
          <a:prstGeom prst="upDown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24332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395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AuthenticationManager</a:t>
            </a:r>
            <a:r>
              <a:rPr lang="en-GB" dirty="0"/>
              <a:t> API</a:t>
            </a:r>
          </a:p>
        </p:txBody>
      </p:sp>
      <p:sp>
        <p:nvSpPr>
          <p:cNvPr id="5" name="Rectangle 4"/>
          <p:cNvSpPr/>
          <p:nvPr/>
        </p:nvSpPr>
        <p:spPr>
          <a:xfrm>
            <a:off x="41399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AuthorizationManager</a:t>
            </a:r>
            <a:r>
              <a:rPr lang="en-GB" dirty="0"/>
              <a:t> API</a:t>
            </a:r>
          </a:p>
        </p:txBody>
      </p:sp>
      <p:sp>
        <p:nvSpPr>
          <p:cNvPr id="6" name="Rectangle 5"/>
          <p:cNvSpPr/>
          <p:nvPr/>
        </p:nvSpPr>
        <p:spPr>
          <a:xfrm>
            <a:off x="539552" y="2204864"/>
            <a:ext cx="3384376" cy="576064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/>
              <a:t>Shiro’s</a:t>
            </a:r>
            <a:br>
              <a:rPr lang="en-GB" dirty="0"/>
            </a:br>
            <a:r>
              <a:rPr lang="en-GB" dirty="0"/>
              <a:t>Realm API</a:t>
            </a:r>
          </a:p>
        </p:txBody>
      </p:sp>
      <p:sp>
        <p:nvSpPr>
          <p:cNvPr id="7" name="Rectangle 6"/>
          <p:cNvSpPr/>
          <p:nvPr/>
        </p:nvSpPr>
        <p:spPr>
          <a:xfrm>
            <a:off x="539552" y="2852936"/>
            <a:ext cx="338437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CausewayLdapRealm</a:t>
            </a:r>
            <a:endParaRPr lang="en-GB" dirty="0"/>
          </a:p>
        </p:txBody>
      </p:sp>
      <p:sp>
        <p:nvSpPr>
          <p:cNvPr id="8" name="Rectangle 7"/>
          <p:cNvSpPr/>
          <p:nvPr/>
        </p:nvSpPr>
        <p:spPr>
          <a:xfrm>
            <a:off x="539552" y="1196752"/>
            <a:ext cx="6984776" cy="792088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/>
              <a:t> </a:t>
            </a:r>
            <a:r>
              <a:rPr lang="en-GB" dirty="0" err="1"/>
              <a:t>ShiroAuthenticatorOrAuthorizor</a:t>
            </a:r>
            <a:endParaRPr lang="en-GB" dirty="0"/>
          </a:p>
        </p:txBody>
      </p:sp>
      <p:sp>
        <p:nvSpPr>
          <p:cNvPr id="12" name="Rectangle 11"/>
          <p:cNvSpPr/>
          <p:nvPr/>
        </p:nvSpPr>
        <p:spPr>
          <a:xfrm>
            <a:off x="4139952" y="2204864"/>
            <a:ext cx="3384376" cy="576064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i="1" dirty="0"/>
              <a:t>&lt;&lt;request-scoped&gt;&gt;</a:t>
            </a:r>
            <a:br>
              <a:rPr lang="en-GB" sz="1400" i="1" dirty="0"/>
            </a:br>
            <a:r>
              <a:rPr lang="en-GB" dirty="0"/>
              <a:t>Subject</a:t>
            </a:r>
          </a:p>
        </p:txBody>
      </p:sp>
      <p:sp>
        <p:nvSpPr>
          <p:cNvPr id="9" name="Flowchart: Document 8"/>
          <p:cNvSpPr/>
          <p:nvPr/>
        </p:nvSpPr>
        <p:spPr>
          <a:xfrm>
            <a:off x="2123728" y="4077072"/>
            <a:ext cx="1800200" cy="864096"/>
          </a:xfrm>
          <a:prstGeom prst="flowChartDocumen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WEBINF/shiro.ini</a:t>
            </a:r>
          </a:p>
        </p:txBody>
      </p:sp>
      <p:sp>
        <p:nvSpPr>
          <p:cNvPr id="3" name="Flowchart: Magnetic Disk 2"/>
          <p:cNvSpPr/>
          <p:nvPr/>
        </p:nvSpPr>
        <p:spPr>
          <a:xfrm>
            <a:off x="611560" y="4077072"/>
            <a:ext cx="864096" cy="864096"/>
          </a:xfrm>
          <a:prstGeom prst="flowChartMagneticDisk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LDAP</a:t>
            </a:r>
          </a:p>
        </p:txBody>
      </p:sp>
      <p:sp>
        <p:nvSpPr>
          <p:cNvPr id="11" name="Left Arrow 10"/>
          <p:cNvSpPr/>
          <p:nvPr/>
        </p:nvSpPr>
        <p:spPr>
          <a:xfrm rot="16200000" flipV="1">
            <a:off x="1997714" y="98630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Left Arrow 12"/>
          <p:cNvSpPr/>
          <p:nvPr/>
        </p:nvSpPr>
        <p:spPr>
          <a:xfrm rot="16200000" flipV="1">
            <a:off x="1997714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Left Arrow 14"/>
          <p:cNvSpPr/>
          <p:nvPr/>
        </p:nvSpPr>
        <p:spPr>
          <a:xfrm rot="16200000" flipV="1">
            <a:off x="5616116" y="6529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Circular Arrow 15"/>
          <p:cNvSpPr/>
          <p:nvPr/>
        </p:nvSpPr>
        <p:spPr>
          <a:xfrm rot="21254895" flipV="1">
            <a:off x="3545886" y="2199048"/>
            <a:ext cx="972108" cy="1080120"/>
          </a:xfrm>
          <a:prstGeom prst="circularArrow">
            <a:avLst>
              <a:gd name="adj1" fmla="val 12500"/>
              <a:gd name="adj2" fmla="val 1142319"/>
              <a:gd name="adj3" fmla="val 20457681"/>
              <a:gd name="adj4" fmla="val 13928008"/>
              <a:gd name="adj5" fmla="val 12500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Left Arrow 16"/>
          <p:cNvSpPr/>
          <p:nvPr/>
        </p:nvSpPr>
        <p:spPr>
          <a:xfrm rot="16200000" flipV="1">
            <a:off x="5625572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Up-Down Arrow 18"/>
          <p:cNvSpPr/>
          <p:nvPr/>
        </p:nvSpPr>
        <p:spPr>
          <a:xfrm flipV="1">
            <a:off x="2771800" y="3501008"/>
            <a:ext cx="432048" cy="612068"/>
          </a:xfrm>
          <a:prstGeom prst="upDown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Up-Down Arrow 19"/>
          <p:cNvSpPr/>
          <p:nvPr/>
        </p:nvSpPr>
        <p:spPr>
          <a:xfrm flipV="1">
            <a:off x="827584" y="3501008"/>
            <a:ext cx="432048" cy="612068"/>
          </a:xfrm>
          <a:prstGeom prst="upDown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540921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395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AuthenticationManager</a:t>
            </a:r>
            <a:r>
              <a:rPr lang="en-GB" dirty="0"/>
              <a:t> API</a:t>
            </a:r>
          </a:p>
        </p:txBody>
      </p:sp>
      <p:sp>
        <p:nvSpPr>
          <p:cNvPr id="5" name="Rectangle 4"/>
          <p:cNvSpPr/>
          <p:nvPr/>
        </p:nvSpPr>
        <p:spPr>
          <a:xfrm>
            <a:off x="41399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AuthorizationManager</a:t>
            </a:r>
            <a:r>
              <a:rPr lang="en-GB" dirty="0"/>
              <a:t> API</a:t>
            </a:r>
          </a:p>
        </p:txBody>
      </p:sp>
      <p:sp>
        <p:nvSpPr>
          <p:cNvPr id="6" name="Rectangle 5"/>
          <p:cNvSpPr/>
          <p:nvPr/>
        </p:nvSpPr>
        <p:spPr>
          <a:xfrm>
            <a:off x="539552" y="2204864"/>
            <a:ext cx="3384376" cy="576064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/>
              <a:t>Shiro’s</a:t>
            </a:r>
            <a:br>
              <a:rPr lang="en-GB" dirty="0"/>
            </a:br>
            <a:r>
              <a:rPr lang="en-GB" dirty="0"/>
              <a:t>Realm API</a:t>
            </a:r>
          </a:p>
        </p:txBody>
      </p:sp>
      <p:sp>
        <p:nvSpPr>
          <p:cNvPr id="7" name="Rectangle 6"/>
          <p:cNvSpPr/>
          <p:nvPr/>
        </p:nvSpPr>
        <p:spPr>
          <a:xfrm>
            <a:off x="539552" y="2852936"/>
            <a:ext cx="338437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CausewayModuleExtSecman</a:t>
            </a:r>
            <a:br>
              <a:rPr lang="en-GB"/>
            </a:br>
            <a:r>
              <a:rPr lang="en-GB"/>
              <a:t>ShiroRealm</a:t>
            </a:r>
            <a:endParaRPr lang="en-GB" dirty="0"/>
          </a:p>
        </p:txBody>
      </p:sp>
      <p:sp>
        <p:nvSpPr>
          <p:cNvPr id="8" name="Rectangle 7"/>
          <p:cNvSpPr/>
          <p:nvPr/>
        </p:nvSpPr>
        <p:spPr>
          <a:xfrm>
            <a:off x="539552" y="1196752"/>
            <a:ext cx="6984776" cy="792088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/>
              <a:t> </a:t>
            </a:r>
            <a:r>
              <a:rPr lang="en-GB" dirty="0" err="1"/>
              <a:t>ShiroAuthenticatorOrAuthorizor</a:t>
            </a:r>
            <a:endParaRPr lang="en-GB" dirty="0"/>
          </a:p>
        </p:txBody>
      </p:sp>
      <p:sp>
        <p:nvSpPr>
          <p:cNvPr id="12" name="Rectangle 11"/>
          <p:cNvSpPr/>
          <p:nvPr/>
        </p:nvSpPr>
        <p:spPr>
          <a:xfrm>
            <a:off x="4139952" y="2204864"/>
            <a:ext cx="3384376" cy="576064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i="1" dirty="0"/>
              <a:t>&lt;&lt;request-scoped&gt;&gt;</a:t>
            </a:r>
            <a:br>
              <a:rPr lang="en-GB" sz="1400" i="1" dirty="0"/>
            </a:br>
            <a:r>
              <a:rPr lang="en-GB" dirty="0"/>
              <a:t>Subject</a:t>
            </a:r>
          </a:p>
        </p:txBody>
      </p:sp>
      <p:sp>
        <p:nvSpPr>
          <p:cNvPr id="11" name="Flowchart: Magnetic Disk 10"/>
          <p:cNvSpPr/>
          <p:nvPr/>
        </p:nvSpPr>
        <p:spPr>
          <a:xfrm>
            <a:off x="1115616" y="4005064"/>
            <a:ext cx="2232248" cy="2376264"/>
          </a:xfrm>
          <a:prstGeom prst="flowChartMagneticDisk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endParaRPr lang="en-GB" dirty="0"/>
          </a:p>
        </p:txBody>
      </p:sp>
      <p:sp>
        <p:nvSpPr>
          <p:cNvPr id="3" name="TextBox 2"/>
          <p:cNvSpPr txBox="1"/>
          <p:nvPr/>
        </p:nvSpPr>
        <p:spPr>
          <a:xfrm>
            <a:off x="1747415" y="4221088"/>
            <a:ext cx="88036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RDBMS</a:t>
            </a:r>
          </a:p>
        </p:txBody>
      </p:sp>
      <p:sp>
        <p:nvSpPr>
          <p:cNvPr id="15" name="Rounded Rectangle 14"/>
          <p:cNvSpPr/>
          <p:nvPr/>
        </p:nvSpPr>
        <p:spPr>
          <a:xfrm>
            <a:off x="1242540" y="5636096"/>
            <a:ext cx="944864" cy="457200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 err="1"/>
              <a:t>Passwd</a:t>
            </a:r>
            <a:endParaRPr lang="en-GB" sz="1600" dirty="0"/>
          </a:p>
        </p:txBody>
      </p:sp>
      <p:sp>
        <p:nvSpPr>
          <p:cNvPr id="16" name="Rounded Rectangle 15"/>
          <p:cNvSpPr/>
          <p:nvPr/>
        </p:nvSpPr>
        <p:spPr>
          <a:xfrm>
            <a:off x="1233780" y="4916016"/>
            <a:ext cx="944864" cy="457200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User</a:t>
            </a:r>
          </a:p>
        </p:txBody>
      </p:sp>
      <p:sp>
        <p:nvSpPr>
          <p:cNvPr id="17" name="Rounded Rectangle 16"/>
          <p:cNvSpPr/>
          <p:nvPr/>
        </p:nvSpPr>
        <p:spPr>
          <a:xfrm>
            <a:off x="1657068" y="5276056"/>
            <a:ext cx="944864" cy="457200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Role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2313900" y="4941168"/>
            <a:ext cx="944864" cy="457200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Perms</a:t>
            </a:r>
          </a:p>
        </p:txBody>
      </p:sp>
      <p:sp>
        <p:nvSpPr>
          <p:cNvPr id="19" name="Left Arrow 18"/>
          <p:cNvSpPr/>
          <p:nvPr/>
        </p:nvSpPr>
        <p:spPr>
          <a:xfrm rot="16200000" flipV="1">
            <a:off x="1997714" y="98630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Left Arrow 19"/>
          <p:cNvSpPr/>
          <p:nvPr/>
        </p:nvSpPr>
        <p:spPr>
          <a:xfrm rot="16200000" flipV="1">
            <a:off x="1997714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Up-Down Arrow 20"/>
          <p:cNvSpPr/>
          <p:nvPr/>
        </p:nvSpPr>
        <p:spPr>
          <a:xfrm flipV="1">
            <a:off x="1997714" y="3501008"/>
            <a:ext cx="432048" cy="612068"/>
          </a:xfrm>
          <a:prstGeom prst="upDown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Left Arrow 21"/>
          <p:cNvSpPr/>
          <p:nvPr/>
        </p:nvSpPr>
        <p:spPr>
          <a:xfrm rot="16200000" flipV="1">
            <a:off x="5616116" y="6529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Circular Arrow 22"/>
          <p:cNvSpPr/>
          <p:nvPr/>
        </p:nvSpPr>
        <p:spPr>
          <a:xfrm rot="21254895" flipV="1">
            <a:off x="3545886" y="2199048"/>
            <a:ext cx="972108" cy="1080120"/>
          </a:xfrm>
          <a:prstGeom prst="circularArrow">
            <a:avLst>
              <a:gd name="adj1" fmla="val 12500"/>
              <a:gd name="adj2" fmla="val 1142319"/>
              <a:gd name="adj3" fmla="val 20457681"/>
              <a:gd name="adj4" fmla="val 13928008"/>
              <a:gd name="adj5" fmla="val 12500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Left Arrow 23"/>
          <p:cNvSpPr/>
          <p:nvPr/>
        </p:nvSpPr>
        <p:spPr>
          <a:xfrm rot="16200000" flipV="1">
            <a:off x="5625572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347570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395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AuthenticationManager</a:t>
            </a:r>
            <a:r>
              <a:rPr lang="en-GB" dirty="0"/>
              <a:t> API</a:t>
            </a:r>
          </a:p>
        </p:txBody>
      </p:sp>
      <p:sp>
        <p:nvSpPr>
          <p:cNvPr id="5" name="Rectangle 4"/>
          <p:cNvSpPr/>
          <p:nvPr/>
        </p:nvSpPr>
        <p:spPr>
          <a:xfrm>
            <a:off x="41399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AuthorizationManager</a:t>
            </a:r>
            <a:r>
              <a:rPr lang="en-GB" dirty="0"/>
              <a:t> API</a:t>
            </a:r>
          </a:p>
        </p:txBody>
      </p:sp>
      <p:sp>
        <p:nvSpPr>
          <p:cNvPr id="6" name="Rectangle 5"/>
          <p:cNvSpPr/>
          <p:nvPr/>
        </p:nvSpPr>
        <p:spPr>
          <a:xfrm>
            <a:off x="539552" y="2204864"/>
            <a:ext cx="3384376" cy="576064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/>
              <a:t>Shiro’s</a:t>
            </a:r>
            <a:br>
              <a:rPr lang="en-GB" dirty="0"/>
            </a:br>
            <a:r>
              <a:rPr lang="en-GB" dirty="0"/>
              <a:t>Realm API</a:t>
            </a:r>
          </a:p>
        </p:txBody>
      </p:sp>
      <p:sp>
        <p:nvSpPr>
          <p:cNvPr id="7" name="Rectangle 6"/>
          <p:cNvSpPr/>
          <p:nvPr/>
        </p:nvSpPr>
        <p:spPr>
          <a:xfrm>
            <a:off x="539552" y="2852936"/>
            <a:ext cx="338437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CausewayModuleExtSecman</a:t>
            </a:r>
            <a:br>
              <a:rPr lang="en-GB"/>
            </a:br>
            <a:r>
              <a:rPr lang="en-GB"/>
              <a:t>ShiroRealm</a:t>
            </a:r>
            <a:endParaRPr lang="en-GB" dirty="0"/>
          </a:p>
        </p:txBody>
      </p:sp>
      <p:sp>
        <p:nvSpPr>
          <p:cNvPr id="8" name="Rectangle 7"/>
          <p:cNvSpPr/>
          <p:nvPr/>
        </p:nvSpPr>
        <p:spPr>
          <a:xfrm>
            <a:off x="539552" y="1196752"/>
            <a:ext cx="6984776" cy="792088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/>
              <a:t> </a:t>
            </a:r>
            <a:r>
              <a:rPr lang="en-GB" dirty="0" err="1"/>
              <a:t>ShiroAuthenticatorOrAuthorizor</a:t>
            </a:r>
            <a:endParaRPr lang="en-GB" dirty="0"/>
          </a:p>
        </p:txBody>
      </p:sp>
      <p:sp>
        <p:nvSpPr>
          <p:cNvPr id="12" name="Rectangle 11"/>
          <p:cNvSpPr/>
          <p:nvPr/>
        </p:nvSpPr>
        <p:spPr>
          <a:xfrm>
            <a:off x="4139952" y="2204864"/>
            <a:ext cx="3384376" cy="576064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i="1" dirty="0"/>
              <a:t>&lt;&lt;request-scoped&gt;&gt;</a:t>
            </a:r>
            <a:br>
              <a:rPr lang="en-GB" sz="1400" i="1" dirty="0"/>
            </a:br>
            <a:r>
              <a:rPr lang="en-GB" dirty="0"/>
              <a:t>Subject</a:t>
            </a:r>
          </a:p>
        </p:txBody>
      </p:sp>
      <p:sp>
        <p:nvSpPr>
          <p:cNvPr id="10" name="Flowchart: Magnetic Disk 9"/>
          <p:cNvSpPr/>
          <p:nvPr/>
        </p:nvSpPr>
        <p:spPr>
          <a:xfrm>
            <a:off x="539552" y="4653136"/>
            <a:ext cx="864096" cy="864096"/>
          </a:xfrm>
          <a:prstGeom prst="flowChartMagneticDisk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LDAP</a:t>
            </a:r>
          </a:p>
        </p:txBody>
      </p:sp>
      <p:sp>
        <p:nvSpPr>
          <p:cNvPr id="18" name="Rectangle 17"/>
          <p:cNvSpPr/>
          <p:nvPr/>
        </p:nvSpPr>
        <p:spPr>
          <a:xfrm>
            <a:off x="539552" y="3742184"/>
            <a:ext cx="1584176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</a:t>
            </a:r>
            <a:br>
              <a:rPr lang="en-GB"/>
            </a:br>
            <a:r>
              <a:rPr lang="en-GB"/>
              <a:t>LdapRealm</a:t>
            </a:r>
            <a:endParaRPr lang="en-GB" dirty="0"/>
          </a:p>
        </p:txBody>
      </p:sp>
      <p:sp>
        <p:nvSpPr>
          <p:cNvPr id="20" name="Flowchart: Magnetic Disk 19"/>
          <p:cNvSpPr/>
          <p:nvPr/>
        </p:nvSpPr>
        <p:spPr>
          <a:xfrm>
            <a:off x="1763688" y="4293096"/>
            <a:ext cx="2232248" cy="2376264"/>
          </a:xfrm>
          <a:prstGeom prst="flowChartMagneticDisk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endParaRPr lang="en-GB" dirty="0"/>
          </a:p>
        </p:txBody>
      </p:sp>
      <p:sp>
        <p:nvSpPr>
          <p:cNvPr id="21" name="TextBox 20"/>
          <p:cNvSpPr txBox="1"/>
          <p:nvPr/>
        </p:nvSpPr>
        <p:spPr>
          <a:xfrm>
            <a:off x="2395487" y="4509120"/>
            <a:ext cx="88036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RDBMS</a:t>
            </a:r>
          </a:p>
        </p:txBody>
      </p:sp>
      <p:sp>
        <p:nvSpPr>
          <p:cNvPr id="22" name="Rounded Rectangle 21"/>
          <p:cNvSpPr/>
          <p:nvPr/>
        </p:nvSpPr>
        <p:spPr>
          <a:xfrm>
            <a:off x="1890612" y="5924128"/>
            <a:ext cx="944864" cy="457200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600" dirty="0" err="1"/>
              <a:t>Passwd</a:t>
            </a:r>
            <a:endParaRPr lang="en-GB" sz="1600" dirty="0"/>
          </a:p>
        </p:txBody>
      </p:sp>
      <p:sp>
        <p:nvSpPr>
          <p:cNvPr id="23" name="Rounded Rectangle 22"/>
          <p:cNvSpPr/>
          <p:nvPr/>
        </p:nvSpPr>
        <p:spPr>
          <a:xfrm>
            <a:off x="1881852" y="5204048"/>
            <a:ext cx="944864" cy="457200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User</a:t>
            </a:r>
          </a:p>
        </p:txBody>
      </p:sp>
      <p:sp>
        <p:nvSpPr>
          <p:cNvPr id="24" name="Rounded Rectangle 23"/>
          <p:cNvSpPr/>
          <p:nvPr/>
        </p:nvSpPr>
        <p:spPr>
          <a:xfrm>
            <a:off x="2305140" y="5564088"/>
            <a:ext cx="944864" cy="457200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Role</a:t>
            </a:r>
          </a:p>
        </p:txBody>
      </p:sp>
      <p:sp>
        <p:nvSpPr>
          <p:cNvPr id="25" name="Rounded Rectangle 24"/>
          <p:cNvSpPr/>
          <p:nvPr/>
        </p:nvSpPr>
        <p:spPr>
          <a:xfrm>
            <a:off x="2961972" y="5229200"/>
            <a:ext cx="944864" cy="457200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Perms</a:t>
            </a:r>
          </a:p>
        </p:txBody>
      </p:sp>
      <p:sp>
        <p:nvSpPr>
          <p:cNvPr id="26" name="Left Arrow 25"/>
          <p:cNvSpPr/>
          <p:nvPr/>
        </p:nvSpPr>
        <p:spPr>
          <a:xfrm rot="16200000" flipV="1">
            <a:off x="1997714" y="98630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Left Arrow 26"/>
          <p:cNvSpPr/>
          <p:nvPr/>
        </p:nvSpPr>
        <p:spPr>
          <a:xfrm rot="16200000" flipV="1">
            <a:off x="1997714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Left Arrow 27"/>
          <p:cNvSpPr/>
          <p:nvPr/>
        </p:nvSpPr>
        <p:spPr>
          <a:xfrm rot="16200000" flipV="1">
            <a:off x="1057418" y="3487198"/>
            <a:ext cx="360040" cy="387660"/>
          </a:xfrm>
          <a:prstGeom prst="left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Left Arrow 28"/>
          <p:cNvSpPr/>
          <p:nvPr/>
        </p:nvSpPr>
        <p:spPr>
          <a:xfrm rot="16200000" flipV="1">
            <a:off x="5616116" y="6529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Circular Arrow 29"/>
          <p:cNvSpPr/>
          <p:nvPr/>
        </p:nvSpPr>
        <p:spPr>
          <a:xfrm rot="21254895" flipV="1">
            <a:off x="3545886" y="2199048"/>
            <a:ext cx="972108" cy="1080120"/>
          </a:xfrm>
          <a:prstGeom prst="circularArrow">
            <a:avLst>
              <a:gd name="adj1" fmla="val 12500"/>
              <a:gd name="adj2" fmla="val 1142319"/>
              <a:gd name="adj3" fmla="val 20457681"/>
              <a:gd name="adj4" fmla="val 13928008"/>
              <a:gd name="adj5" fmla="val 12500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Left Arrow 30"/>
          <p:cNvSpPr/>
          <p:nvPr/>
        </p:nvSpPr>
        <p:spPr>
          <a:xfrm rot="16200000" flipV="1">
            <a:off x="5625572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Up-Down Arrow 31"/>
          <p:cNvSpPr/>
          <p:nvPr/>
        </p:nvSpPr>
        <p:spPr>
          <a:xfrm flipV="1">
            <a:off x="827584" y="4210236"/>
            <a:ext cx="432048" cy="612068"/>
          </a:xfrm>
          <a:prstGeom prst="upDown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Up-Down Arrow 32"/>
          <p:cNvSpPr/>
          <p:nvPr/>
        </p:nvSpPr>
        <p:spPr>
          <a:xfrm flipV="1">
            <a:off x="2627784" y="3501008"/>
            <a:ext cx="432048" cy="871246"/>
          </a:xfrm>
          <a:prstGeom prst="upDown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540921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395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AuthenticationManager</a:t>
            </a:r>
            <a:r>
              <a:rPr lang="en-GB" dirty="0"/>
              <a:t> API</a:t>
            </a:r>
          </a:p>
        </p:txBody>
      </p:sp>
      <p:sp>
        <p:nvSpPr>
          <p:cNvPr id="5" name="Rectangle 4"/>
          <p:cNvSpPr/>
          <p:nvPr/>
        </p:nvSpPr>
        <p:spPr>
          <a:xfrm>
            <a:off x="41399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AuthorizationManager</a:t>
            </a:r>
            <a:r>
              <a:rPr lang="en-GB" dirty="0"/>
              <a:t> API</a:t>
            </a:r>
          </a:p>
        </p:txBody>
      </p:sp>
      <p:sp>
        <p:nvSpPr>
          <p:cNvPr id="6" name="Rectangle 5"/>
          <p:cNvSpPr/>
          <p:nvPr/>
        </p:nvSpPr>
        <p:spPr>
          <a:xfrm>
            <a:off x="539552" y="2204864"/>
            <a:ext cx="3384376" cy="576064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/>
              <a:t>Shiro’s</a:t>
            </a:r>
            <a:br>
              <a:rPr lang="en-GB" dirty="0"/>
            </a:br>
            <a:r>
              <a:rPr lang="en-GB" dirty="0"/>
              <a:t>Realm API</a:t>
            </a:r>
          </a:p>
        </p:txBody>
      </p:sp>
      <p:sp>
        <p:nvSpPr>
          <p:cNvPr id="7" name="Rectangle 6"/>
          <p:cNvSpPr/>
          <p:nvPr/>
        </p:nvSpPr>
        <p:spPr>
          <a:xfrm>
            <a:off x="539552" y="2852936"/>
            <a:ext cx="338437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Shiro</a:t>
            </a:r>
            <a:br>
              <a:rPr lang="en-GB" dirty="0"/>
            </a:br>
            <a:r>
              <a:rPr lang="en-GB" dirty="0"/>
              <a:t>JDBC Realm</a:t>
            </a:r>
          </a:p>
        </p:txBody>
      </p:sp>
      <p:sp>
        <p:nvSpPr>
          <p:cNvPr id="8" name="Rectangle 7"/>
          <p:cNvSpPr/>
          <p:nvPr/>
        </p:nvSpPr>
        <p:spPr>
          <a:xfrm>
            <a:off x="539552" y="1196752"/>
            <a:ext cx="6984776" cy="792088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/>
              <a:t> </a:t>
            </a:r>
            <a:r>
              <a:rPr lang="en-GB" dirty="0" err="1"/>
              <a:t>ShiroAuthenticatorOrAuthorizor</a:t>
            </a:r>
            <a:endParaRPr lang="en-GB" dirty="0"/>
          </a:p>
        </p:txBody>
      </p:sp>
      <p:sp>
        <p:nvSpPr>
          <p:cNvPr id="12" name="Rectangle 11"/>
          <p:cNvSpPr/>
          <p:nvPr/>
        </p:nvSpPr>
        <p:spPr>
          <a:xfrm>
            <a:off x="4139952" y="2204864"/>
            <a:ext cx="3384376" cy="576064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i="1" dirty="0"/>
              <a:t>&lt;&lt;request-scoped&gt;&gt;</a:t>
            </a:r>
            <a:br>
              <a:rPr lang="en-GB" sz="1400" i="1" dirty="0"/>
            </a:br>
            <a:r>
              <a:rPr lang="en-GB" dirty="0"/>
              <a:t>Subject</a:t>
            </a:r>
          </a:p>
        </p:txBody>
      </p:sp>
      <p:sp>
        <p:nvSpPr>
          <p:cNvPr id="20" name="Flowchart: Magnetic Disk 19"/>
          <p:cNvSpPr/>
          <p:nvPr/>
        </p:nvSpPr>
        <p:spPr>
          <a:xfrm>
            <a:off x="1115616" y="4293096"/>
            <a:ext cx="2232248" cy="1584176"/>
          </a:xfrm>
          <a:prstGeom prst="flowChartMagneticDisk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endParaRPr lang="en-GB" dirty="0"/>
          </a:p>
        </p:txBody>
      </p:sp>
      <p:sp>
        <p:nvSpPr>
          <p:cNvPr id="21" name="TextBox 20"/>
          <p:cNvSpPr txBox="1"/>
          <p:nvPr/>
        </p:nvSpPr>
        <p:spPr>
          <a:xfrm>
            <a:off x="1747415" y="5075892"/>
            <a:ext cx="88036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RDBMS</a:t>
            </a:r>
          </a:p>
        </p:txBody>
      </p:sp>
      <p:sp>
        <p:nvSpPr>
          <p:cNvPr id="26" name="Left Arrow 25"/>
          <p:cNvSpPr/>
          <p:nvPr/>
        </p:nvSpPr>
        <p:spPr>
          <a:xfrm rot="16200000" flipV="1">
            <a:off x="1997714" y="98630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Left Arrow 26"/>
          <p:cNvSpPr/>
          <p:nvPr/>
        </p:nvSpPr>
        <p:spPr>
          <a:xfrm rot="16200000" flipV="1">
            <a:off x="1997714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Left Arrow 28"/>
          <p:cNvSpPr/>
          <p:nvPr/>
        </p:nvSpPr>
        <p:spPr>
          <a:xfrm rot="16200000" flipV="1">
            <a:off x="5616116" y="6529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Circular Arrow 29"/>
          <p:cNvSpPr/>
          <p:nvPr/>
        </p:nvSpPr>
        <p:spPr>
          <a:xfrm rot="21254895" flipV="1">
            <a:off x="3545886" y="2199048"/>
            <a:ext cx="972108" cy="1080120"/>
          </a:xfrm>
          <a:prstGeom prst="circularArrow">
            <a:avLst>
              <a:gd name="adj1" fmla="val 12500"/>
              <a:gd name="adj2" fmla="val 1142319"/>
              <a:gd name="adj3" fmla="val 20457681"/>
              <a:gd name="adj4" fmla="val 13928008"/>
              <a:gd name="adj5" fmla="val 12500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Left Arrow 30"/>
          <p:cNvSpPr/>
          <p:nvPr/>
        </p:nvSpPr>
        <p:spPr>
          <a:xfrm rot="16200000" flipV="1">
            <a:off x="5625572" y="175481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Up-Down Arrow 32"/>
          <p:cNvSpPr/>
          <p:nvPr/>
        </p:nvSpPr>
        <p:spPr>
          <a:xfrm flipV="1">
            <a:off x="1979712" y="3501008"/>
            <a:ext cx="432048" cy="871246"/>
          </a:xfrm>
          <a:prstGeom prst="upDown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67274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395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AuthenticationManager</a:t>
            </a:r>
            <a:r>
              <a:rPr lang="en-GB" dirty="0"/>
              <a:t> API</a:t>
            </a:r>
          </a:p>
        </p:txBody>
      </p:sp>
      <p:sp>
        <p:nvSpPr>
          <p:cNvPr id="5" name="Rectangle 4"/>
          <p:cNvSpPr/>
          <p:nvPr/>
        </p:nvSpPr>
        <p:spPr>
          <a:xfrm>
            <a:off x="4139952" y="548680"/>
            <a:ext cx="3384376" cy="5760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AuthorizationManager</a:t>
            </a:r>
            <a:r>
              <a:rPr lang="en-GB" dirty="0"/>
              <a:t> API</a:t>
            </a:r>
          </a:p>
        </p:txBody>
      </p:sp>
      <p:sp>
        <p:nvSpPr>
          <p:cNvPr id="8" name="Rectangle 7"/>
          <p:cNvSpPr/>
          <p:nvPr/>
        </p:nvSpPr>
        <p:spPr>
          <a:xfrm>
            <a:off x="539552" y="1196752"/>
            <a:ext cx="3384376" cy="792088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ByPassAuthenticator</a:t>
            </a:r>
            <a:endParaRPr lang="en-GB" dirty="0"/>
          </a:p>
        </p:txBody>
      </p:sp>
      <p:sp>
        <p:nvSpPr>
          <p:cNvPr id="9" name="Rectangle 8"/>
          <p:cNvSpPr/>
          <p:nvPr/>
        </p:nvSpPr>
        <p:spPr>
          <a:xfrm>
            <a:off x="4139952" y="1196752"/>
            <a:ext cx="3384376" cy="792088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Causeway’s</a:t>
            </a:r>
            <a:br>
              <a:rPr lang="en-GB" dirty="0"/>
            </a:br>
            <a:r>
              <a:rPr lang="en-GB" dirty="0" err="1"/>
              <a:t>ByPassAuthorizor</a:t>
            </a:r>
            <a:endParaRPr lang="en-GB" dirty="0"/>
          </a:p>
        </p:txBody>
      </p:sp>
      <p:sp>
        <p:nvSpPr>
          <p:cNvPr id="10" name="Left Arrow 9"/>
          <p:cNvSpPr/>
          <p:nvPr/>
        </p:nvSpPr>
        <p:spPr>
          <a:xfrm rot="16200000" flipV="1">
            <a:off x="1997714" y="98630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Left Arrow 13"/>
          <p:cNvSpPr/>
          <p:nvPr/>
        </p:nvSpPr>
        <p:spPr>
          <a:xfrm rot="16200000" flipV="1">
            <a:off x="5616116" y="65294"/>
            <a:ext cx="432048" cy="612068"/>
          </a:xfrm>
          <a:prstGeom prst="lef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29032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172</Words>
  <Application>Microsoft Office PowerPoint</Application>
  <PresentationFormat>On-screen Show (4:3)</PresentationFormat>
  <Paragraphs>53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13</cp:revision>
  <dcterms:created xsi:type="dcterms:W3CDTF">2015-05-13T11:38:49Z</dcterms:created>
  <dcterms:modified xsi:type="dcterms:W3CDTF">2023-03-12T11:11:41Z</dcterms:modified>
</cp:coreProperties>
</file>

<file path=docProps/thumbnail.jpeg>
</file>